
<file path=[Content_Types].xml><?xml version="1.0" encoding="utf-8"?>
<Types xmlns="http://schemas.openxmlformats.org/package/2006/content-types">
  <Default ContentType="application/vnd.openxmlformats-package.relationships+xml" Extension="rels"/>
  <Default ContentType="image/png" Extension="png"/>
  <Default ContentType="application/xml" Extension="xml"/>
  <Override ContentType="application/vnd.openxmlformats-officedocument.presentationml.slideLayout+xml" PartName="/ppt/slideLayouts/slideLayout1.xml"/>
  <Override ContentType="application/vnd.openxmlformats-officedocument.presentationml.slideLayout+xml" PartName="/ppt/slideLayouts/slideLayout3.xml"/>
  <Override ContentType="application/vnd.openxmlformats-officedocument.presentationml.slideLayout+xml" PartName="/ppt/slideLayouts/slideLayout6.xml"/>
  <Override ContentType="application/vnd.openxmlformats-officedocument.presentationml.slideLayout+xml" PartName="/ppt/slideLayouts/slideLayout2.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1.xml"/>
  <Override ContentType="application/vnd.openxmlformats-officedocument.presentationml.slideMaster+xml" PartName="/ppt/slideMasters/slideMaster1.xml"/>
  <Override ContentType="application/vnd.openxmlformats-officedocument.presentationml.slide+xml" PartName="/ppt/slides/slide7.xml"/>
  <Override ContentType="application/vnd.openxmlformats-officedocument.presentationml.slide+xml" PartName="/ppt/slides/slide1.xml"/>
  <Override ContentType="application/vnd.openxmlformats-officedocument.presentationml.slide+xml" PartName="/ppt/slides/slide4.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3.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12" Type="http://schemas.openxmlformats.org/officeDocument/2006/relationships/slide" Target="slides/slide7.xml"/><Relationship Id="rId2" Type="http://schemas.openxmlformats.org/officeDocument/2006/relationships/presProps" Target="presProps.xml"/><Relationship Id="rId1" Type="http://schemas.openxmlformats.org/officeDocument/2006/relationships/theme" Target="theme/theme3.xml"/><Relationship Id="rId10" Type="http://schemas.openxmlformats.org/officeDocument/2006/relationships/slide" Target="slides/slide5.xml"/><Relationship Id="rId4" Type="http://schemas.openxmlformats.org/officeDocument/2006/relationships/slideMaster" Target="slideMasters/slideMaster1.xml"/><Relationship Id="rId11" Type="http://schemas.openxmlformats.org/officeDocument/2006/relationships/slide" Target="slides/slide6.xml"/><Relationship Id="rId3" Type="http://schemas.openxmlformats.org/officeDocument/2006/relationships/tableStyles" Target="tableStyles.xml"/><Relationship Id="rId9" Type="http://schemas.openxmlformats.org/officeDocument/2006/relationships/slide" Target="slides/slide4.xml"/><Relationship Id="rId6" Type="http://schemas.openxmlformats.org/officeDocument/2006/relationships/slide" Target="slides/slide1.xml"/><Relationship Id="rId5" Type="http://schemas.openxmlformats.org/officeDocument/2006/relationships/notesMaster" Target="notesMasters/notesMaster1.xml"/><Relationship Id="rId8" Type="http://schemas.openxmlformats.org/officeDocument/2006/relationships/slide" Target="slides/slide3.xml"/><Relationship Id="rId7"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 name="Shape 32"/>
        <p:cNvGrpSpPr/>
        <p:nvPr/>
      </p:nvGrpSpPr>
      <p:grpSpPr>
        <a:xfrm>
          <a:off x="0" y="0"/>
          <a:ext cx="0" cy="0"/>
          <a:chOff x="0" y="0"/>
          <a:chExt cx="0" cy="0"/>
        </a:xfrm>
      </p:grpSpPr>
      <p:sp>
        <p:nvSpPr>
          <p:cNvPr id="33" name="Shape 3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4" name="Shape 3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 name="Shape 41"/>
        <p:cNvGrpSpPr/>
        <p:nvPr/>
      </p:nvGrpSpPr>
      <p:grpSpPr>
        <a:xfrm>
          <a:off x="0" y="0"/>
          <a:ext cx="0" cy="0"/>
          <a:chOff x="0" y="0"/>
          <a:chExt cx="0" cy="0"/>
        </a:xfrm>
      </p:grpSpPr>
      <p:sp>
        <p:nvSpPr>
          <p:cNvPr id="42" name="Shape 4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43" name="Shape 4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 name="Shape 48"/>
        <p:cNvGrpSpPr/>
        <p:nvPr/>
      </p:nvGrpSpPr>
      <p:grpSpPr>
        <a:xfrm>
          <a:off x="0" y="0"/>
          <a:ext cx="0" cy="0"/>
          <a:chOff x="0" y="0"/>
          <a:chExt cx="0" cy="0"/>
        </a:xfrm>
      </p:grpSpPr>
      <p:sp>
        <p:nvSpPr>
          <p:cNvPr id="49" name="Shape 4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50" name="Shape 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200"/>
              </a:spcBef>
              <a:spcAft>
                <a:spcPts val="600"/>
              </a:spcAft>
              <a:buClr>
                <a:schemeClr val="dk1"/>
              </a:buClr>
              <a:buSzPct val="100000"/>
              <a:buFont typeface="Arial"/>
              <a:buNone/>
            </a:pPr>
            <a:r>
              <a:rPr lang="en"/>
              <a:t>Sources: Time Magazine’s article: </a:t>
            </a:r>
            <a:r>
              <a:rPr b="1" lang="en">
                <a:solidFill>
                  <a:srgbClr val="333333"/>
                </a:solidFill>
              </a:rPr>
              <a:t>Who Really Invented the Computer?</a:t>
            </a:r>
          </a:p>
          <a:p>
            <a:pPr>
              <a:spcBef>
                <a:spcPts val="0"/>
              </a:spcBef>
              <a:buNone/>
            </a:pPr>
            <a:r>
              <a:rPr lang="en"/>
              <a:t> </a:t>
            </a:r>
            <a:r>
              <a:rPr b="1" lang="en"/>
              <a:t>http://techland.time.com/2011/11/10/who-really-invented-the-computer/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61" name="Shape 6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72" name="Shape 7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Source: http://cs.brown.edu/~adf/programming_languages.html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80" name="Shape 8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86" name="Shape 8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685800" y="1583342"/>
            <a:ext cx="7772400" cy="1159856"/>
          </a:xfrm>
          <a:prstGeom prst="rect">
            <a:avLst/>
          </a:prstGeom>
        </p:spPr>
        <p:txBody>
          <a:bodyPr anchorCtr="0" anchor="b" bIns="91425" lIns="91425" rIns="91425" tIns="91425"/>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10" name="Shape 10"/>
          <p:cNvSpPr txBox="1"/>
          <p:nvPr>
            <p:ph idx="1" type="subTitle"/>
          </p:nvPr>
        </p:nvSpPr>
        <p:spPr>
          <a:xfrm>
            <a:off x="685800" y="2840053"/>
            <a:ext cx="7772400" cy="784737"/>
          </a:xfrm>
          <a:prstGeom prst="rect">
            <a:avLst/>
          </a:prstGeom>
        </p:spPr>
        <p:txBody>
          <a:bodyPr anchorCtr="0" anchor="t" bIns="91425" lIns="91425" rIns="91425" tIns="91425"/>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p:txBody>
      </p:sp>
      <p:sp>
        <p:nvSpPr>
          <p:cNvPr id="11" name="Shape 11"/>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2" name="Shape 12"/>
        <p:cNvGrpSpPr/>
        <p:nvPr/>
      </p:nvGrpSpPr>
      <p:grpSpPr>
        <a:xfrm>
          <a:off x="0" y="0"/>
          <a:ext cx="0" cy="0"/>
          <a:chOff x="0" y="0"/>
          <a:chExt cx="0" cy="0"/>
        </a:xfrm>
      </p:grpSpPr>
      <p:sp>
        <p:nvSpPr>
          <p:cNvPr id="13" name="Shape 13"/>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4" name="Shape 14"/>
          <p:cNvSpPr txBox="1"/>
          <p:nvPr>
            <p:ph idx="1" type="body"/>
          </p:nvPr>
        </p:nvSpPr>
        <p:spPr>
          <a:xfrm>
            <a:off x="457200" y="1200150"/>
            <a:ext cx="8229600"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5" name="Shape 15"/>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6" name="Shape 16"/>
        <p:cNvGrpSpPr/>
        <p:nvPr/>
      </p:nvGrpSpPr>
      <p:grpSpPr>
        <a:xfrm>
          <a:off x="0" y="0"/>
          <a:ext cx="0" cy="0"/>
          <a:chOff x="0" y="0"/>
          <a:chExt cx="0" cy="0"/>
        </a:xfrm>
      </p:grpSpPr>
      <p:sp>
        <p:nvSpPr>
          <p:cNvPr id="17" name="Shape 17"/>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8" name="Shape 18"/>
          <p:cNvSpPr txBox="1"/>
          <p:nvPr>
            <p:ph idx="1" type="body"/>
          </p:nvPr>
        </p:nvSpPr>
        <p:spPr>
          <a:xfrm>
            <a:off x="457200" y="1200150"/>
            <a:ext cx="3994525"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9" name="Shape 19"/>
          <p:cNvSpPr txBox="1"/>
          <p:nvPr>
            <p:ph idx="2" type="body"/>
          </p:nvPr>
        </p:nvSpPr>
        <p:spPr>
          <a:xfrm>
            <a:off x="4692273" y="1200150"/>
            <a:ext cx="3994525"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1" name="Shape 21"/>
        <p:cNvGrpSpPr/>
        <p:nvPr/>
      </p:nvGrpSpPr>
      <p:grpSpPr>
        <a:xfrm>
          <a:off x="0" y="0"/>
          <a:ext cx="0" cy="0"/>
          <a:chOff x="0" y="0"/>
          <a:chExt cx="0" cy="0"/>
        </a:xfrm>
      </p:grpSpPr>
      <p:sp>
        <p:nvSpPr>
          <p:cNvPr id="22" name="Shape 22"/>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3" name="Shape 23"/>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4" name="Shape 24"/>
        <p:cNvGrpSpPr/>
        <p:nvPr/>
      </p:nvGrpSpPr>
      <p:grpSpPr>
        <a:xfrm>
          <a:off x="0" y="0"/>
          <a:ext cx="0" cy="0"/>
          <a:chOff x="0" y="0"/>
          <a:chExt cx="0" cy="0"/>
        </a:xfrm>
      </p:grpSpPr>
      <p:sp>
        <p:nvSpPr>
          <p:cNvPr id="25" name="Shape 25"/>
          <p:cNvSpPr txBox="1"/>
          <p:nvPr>
            <p:ph idx="1" type="body"/>
          </p:nvPr>
        </p:nvSpPr>
        <p:spPr>
          <a:xfrm>
            <a:off x="457200" y="4406309"/>
            <a:ext cx="8229600" cy="519520"/>
          </a:xfrm>
          <a:prstGeom prst="rect">
            <a:avLst/>
          </a:prstGeom>
        </p:spPr>
        <p:txBody>
          <a:bodyPr anchorCtr="0" anchor="t" bIns="91425" lIns="91425" rIns="91425" tIns="91425"/>
          <a:lstStyle>
            <a:lvl1pPr algn="ctr">
              <a:spcBef>
                <a:spcPts val="360"/>
              </a:spcBef>
              <a:buSzPct val="100000"/>
              <a:buNone/>
              <a:defRPr sz="1800"/>
            </a:lvl1pPr>
          </a:lstStyle>
          <a:p/>
        </p:txBody>
      </p:sp>
      <p:sp>
        <p:nvSpPr>
          <p:cNvPr id="26" name="Shape 26"/>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7" name="Shape 27"/>
        <p:cNvGrpSpPr/>
        <p:nvPr/>
      </p:nvGrpSpPr>
      <p:grpSpPr>
        <a:xfrm>
          <a:off x="0" y="0"/>
          <a:ext cx="0" cy="0"/>
          <a:chOff x="0" y="0"/>
          <a:chExt cx="0" cy="0"/>
        </a:xfrm>
      </p:grpSpPr>
      <p:sp>
        <p:nvSpPr>
          <p:cNvPr id="28" name="Shape 28"/>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slideLayout" Target="../slideLayouts/slideLayout4.xml"/><Relationship Id="rId3" Type="http://schemas.openxmlformats.org/officeDocument/2006/relationships/slideLayout" Target="../slideLayouts/slideLayout3.xml"/><Relationship Id="rId6" Type="http://schemas.openxmlformats.org/officeDocument/2006/relationships/slideLayout" Target="../slideLayouts/slideLayout6.xml"/><Relationship Id="rId5"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857250"/>
          </a:xfrm>
          <a:prstGeom prst="rect">
            <a:avLst/>
          </a:prstGeom>
          <a:noFill/>
          <a:ln>
            <a:noFill/>
          </a:ln>
        </p:spPr>
        <p:txBody>
          <a:bodyPr anchorCtr="0" anchor="b" bIns="91425" lIns="91425" rIns="91425" tIns="91425"/>
          <a:lstStyle>
            <a:lvl1pPr>
              <a:spcBef>
                <a:spcPts val="0"/>
              </a:spcBef>
              <a:buClr>
                <a:schemeClr val="dk1"/>
              </a:buClr>
              <a:buSzPct val="100000"/>
              <a:buNone/>
              <a:defRPr b="1" sz="3600">
                <a:solidFill>
                  <a:schemeClr val="dk1"/>
                </a:solidFill>
              </a:defRPr>
            </a:lvl1pPr>
            <a:lvl2pPr>
              <a:spcBef>
                <a:spcPts val="0"/>
              </a:spcBef>
              <a:buClr>
                <a:schemeClr val="dk1"/>
              </a:buClr>
              <a:buSzPct val="100000"/>
              <a:buNone/>
              <a:defRPr b="1" sz="3600">
                <a:solidFill>
                  <a:schemeClr val="dk1"/>
                </a:solidFill>
              </a:defRPr>
            </a:lvl2pPr>
            <a:lvl3pPr>
              <a:spcBef>
                <a:spcPts val="0"/>
              </a:spcBef>
              <a:buClr>
                <a:schemeClr val="dk1"/>
              </a:buClr>
              <a:buSzPct val="100000"/>
              <a:buNone/>
              <a:defRPr b="1" sz="3600">
                <a:solidFill>
                  <a:schemeClr val="dk1"/>
                </a:solidFill>
              </a:defRPr>
            </a:lvl3pPr>
            <a:lvl4pPr>
              <a:spcBef>
                <a:spcPts val="0"/>
              </a:spcBef>
              <a:buClr>
                <a:schemeClr val="dk1"/>
              </a:buClr>
              <a:buSzPct val="100000"/>
              <a:buNone/>
              <a:defRPr b="1" sz="3600">
                <a:solidFill>
                  <a:schemeClr val="dk1"/>
                </a:solidFill>
              </a:defRPr>
            </a:lvl4pPr>
            <a:lvl5pPr>
              <a:spcBef>
                <a:spcPts val="0"/>
              </a:spcBef>
              <a:buClr>
                <a:schemeClr val="dk1"/>
              </a:buClr>
              <a:buSzPct val="100000"/>
              <a:buNone/>
              <a:defRPr b="1" sz="3600">
                <a:solidFill>
                  <a:schemeClr val="dk1"/>
                </a:solidFill>
              </a:defRPr>
            </a:lvl5pPr>
            <a:lvl6pPr>
              <a:spcBef>
                <a:spcPts val="0"/>
              </a:spcBef>
              <a:buClr>
                <a:schemeClr val="dk1"/>
              </a:buClr>
              <a:buSzPct val="100000"/>
              <a:buNone/>
              <a:defRPr b="1" sz="3600">
                <a:solidFill>
                  <a:schemeClr val="dk1"/>
                </a:solidFill>
              </a:defRPr>
            </a:lvl6pPr>
            <a:lvl7pPr>
              <a:spcBef>
                <a:spcPts val="0"/>
              </a:spcBef>
              <a:buClr>
                <a:schemeClr val="dk1"/>
              </a:buClr>
              <a:buSzPct val="100000"/>
              <a:buNone/>
              <a:defRPr b="1" sz="3600">
                <a:solidFill>
                  <a:schemeClr val="dk1"/>
                </a:solidFill>
              </a:defRPr>
            </a:lvl7pPr>
            <a:lvl8pPr>
              <a:spcBef>
                <a:spcPts val="0"/>
              </a:spcBef>
              <a:buClr>
                <a:schemeClr val="dk1"/>
              </a:buClr>
              <a:buSzPct val="100000"/>
              <a:buNone/>
              <a:defRPr b="1" sz="3600">
                <a:solidFill>
                  <a:schemeClr val="dk1"/>
                </a:solidFill>
              </a:defRPr>
            </a:lvl8pPr>
            <a:lvl9pPr>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x="457200" y="1200150"/>
            <a:ext cx="8229600" cy="3725680"/>
          </a:xfrm>
          <a:prstGeom prst="rect">
            <a:avLst/>
          </a:prstGeom>
          <a:noFill/>
          <a:ln>
            <a:noFill/>
          </a:ln>
        </p:spPr>
        <p:txBody>
          <a:bodyPr anchorCtr="0" anchor="t" bIns="91425" lIns="91425" rIns="91425" tIns="91425"/>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p:txBody>
      </p:sp>
      <p:sp>
        <p:nvSpPr>
          <p:cNvPr id="7" name="Shape 7"/>
          <p:cNvSpPr txBox="1"/>
          <p:nvPr>
            <p:ph idx="12" type="sldNum"/>
          </p:nvPr>
        </p:nvSpPr>
        <p:spPr>
          <a:xfrm>
            <a:off x="8556791" y="4749850"/>
            <a:ext cx="548699" cy="393524"/>
          </a:xfrm>
          <a:prstGeom prst="rect">
            <a:avLst/>
          </a:prstGeom>
          <a:noFill/>
          <a:ln>
            <a:noFill/>
          </a:ln>
        </p:spPr>
        <p:txBody>
          <a:bodyPr anchorCtr="0" anchor="ctr" bIns="91425" lIns="91425" rIns="91425" tIns="91425">
            <a:noAutofit/>
          </a:bodyPr>
          <a:lstStyle>
            <a:lvl1pPr algn="r">
              <a:spcBef>
                <a:spcPts val="0"/>
              </a:spcBef>
              <a:buNone/>
              <a:defRPr sz="1300">
                <a:solidFill>
                  <a:schemeClr val="dk1"/>
                </a:solidFill>
              </a:defRPr>
            </a:lvl1pPr>
          </a:lstStyle>
          <a:p>
            <a:pPr>
              <a:spcBef>
                <a:spcPts val="0"/>
              </a:spcBef>
              <a:buNone/>
            </a:pPr>
            <a:fld id="{00000000-1234-1234-1234-123412341234}" type="slidenum">
              <a:rPr lang="en"/>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00.png"/><Relationship Id="rId3" Type="http://schemas.openxmlformats.org/officeDocument/2006/relationships/image" Target="../media/image10.png"/><Relationship Id="rId5" Type="http://schemas.openxmlformats.org/officeDocument/2006/relationships/image" Target="../media/image0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 Id="rId3" Type="http://schemas.openxmlformats.org/officeDocument/2006/relationships/image" Target="../media/image0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04.png"/><Relationship Id="rId3" Type="http://schemas.openxmlformats.org/officeDocument/2006/relationships/image" Target="../media/image06.png"/><Relationship Id="rId6" Type="http://schemas.openxmlformats.org/officeDocument/2006/relationships/image" Target="../media/image08.png"/><Relationship Id="rId5" Type="http://schemas.openxmlformats.org/officeDocument/2006/relationships/image" Target="../media/image02.png"/><Relationship Id="rId7" Type="http://schemas.openxmlformats.org/officeDocument/2006/relationships/image" Target="../media/image0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0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en.wikipedia.org/wiki/AT%26T_Bell_Labs" TargetMode="External"/><Relationship Id="rId3" Type="http://schemas.openxmlformats.org/officeDocument/2006/relationships/hyperlink" Target="http://en.wikipedia.org/wiki/Dennis_Ritchie" TargetMode="External"/><Relationship Id="rId6" Type="http://schemas.openxmlformats.org/officeDocument/2006/relationships/hyperlink" Target="http://en.wikipedia.org/wiki/Version_2_Unix" TargetMode="External"/><Relationship Id="rId5" Type="http://schemas.openxmlformats.org/officeDocument/2006/relationships/hyperlink" Target="http://en.wikipedia.org/wiki/Unix" TargetMode="External"/><Relationship Id="rId8" Type="http://schemas.openxmlformats.org/officeDocument/2006/relationships/image" Target="../media/image12.png"/><Relationship Id="rId7" Type="http://schemas.openxmlformats.org/officeDocument/2006/relationships/image" Target="../media/image0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 name="Shape 29"/>
        <p:cNvGrpSpPr/>
        <p:nvPr/>
      </p:nvGrpSpPr>
      <p:grpSpPr>
        <a:xfrm>
          <a:off x="0" y="0"/>
          <a:ext cx="0" cy="0"/>
          <a:chOff x="0" y="0"/>
          <a:chExt cx="0" cy="0"/>
        </a:xfrm>
      </p:grpSpPr>
      <p:sp>
        <p:nvSpPr>
          <p:cNvPr id="30" name="Shape 30"/>
          <p:cNvSpPr txBox="1"/>
          <p:nvPr>
            <p:ph type="ctrTitle"/>
          </p:nvPr>
        </p:nvSpPr>
        <p:spPr>
          <a:xfrm>
            <a:off x="685800" y="1583342"/>
            <a:ext cx="7772400" cy="1159856"/>
          </a:xfrm>
          <a:prstGeom prst="rect">
            <a:avLst/>
          </a:prstGeom>
        </p:spPr>
        <p:txBody>
          <a:bodyPr anchorCtr="0" anchor="b" bIns="91425" lIns="91425" rIns="91425" tIns="91425">
            <a:noAutofit/>
          </a:bodyPr>
          <a:lstStyle/>
          <a:p>
            <a:pPr>
              <a:spcBef>
                <a:spcPts val="0"/>
              </a:spcBef>
              <a:buNone/>
            </a:pPr>
            <a:r>
              <a:rPr lang="en"/>
              <a:t>Overview</a:t>
            </a:r>
          </a:p>
        </p:txBody>
      </p:sp>
      <p:sp>
        <p:nvSpPr>
          <p:cNvPr id="31" name="Shape 31"/>
          <p:cNvSpPr txBox="1"/>
          <p:nvPr>
            <p:ph idx="1" type="subTitle"/>
          </p:nvPr>
        </p:nvSpPr>
        <p:spPr>
          <a:xfrm>
            <a:off x="685800" y="2840053"/>
            <a:ext cx="7772400" cy="784737"/>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 name="Shape 35"/>
        <p:cNvGrpSpPr/>
        <p:nvPr/>
      </p:nvGrpSpPr>
      <p:grpSpPr>
        <a:xfrm>
          <a:off x="0" y="0"/>
          <a:ext cx="0" cy="0"/>
          <a:chOff x="0" y="0"/>
          <a:chExt cx="0" cy="0"/>
        </a:xfrm>
      </p:grpSpPr>
      <p:sp>
        <p:nvSpPr>
          <p:cNvPr id="36" name="Shape 36"/>
          <p:cNvSpPr txBox="1"/>
          <p:nvPr>
            <p:ph type="title"/>
          </p:nvPr>
        </p:nvSpPr>
        <p:spPr>
          <a:xfrm>
            <a:off x="423575" y="205978"/>
            <a:ext cx="8229600" cy="857400"/>
          </a:xfrm>
          <a:prstGeom prst="rect">
            <a:avLst/>
          </a:prstGeom>
        </p:spPr>
        <p:txBody>
          <a:bodyPr anchorCtr="0" anchor="b" bIns="91425" lIns="91425" rIns="91425" tIns="91425">
            <a:noAutofit/>
          </a:bodyPr>
          <a:lstStyle/>
          <a:p>
            <a:pPr>
              <a:spcBef>
                <a:spcPts val="0"/>
              </a:spcBef>
              <a:buNone/>
            </a:pPr>
            <a:r>
              <a:rPr lang="en"/>
              <a:t>What is a Computer?</a:t>
            </a:r>
          </a:p>
        </p:txBody>
      </p:sp>
      <p:sp>
        <p:nvSpPr>
          <p:cNvPr id="37" name="Shape 37"/>
          <p:cNvSpPr txBox="1"/>
          <p:nvPr/>
        </p:nvSpPr>
        <p:spPr>
          <a:xfrm>
            <a:off x="544600" y="1250575"/>
            <a:ext cx="8048099" cy="3563400"/>
          </a:xfrm>
          <a:prstGeom prst="rect">
            <a:avLst/>
          </a:prstGeom>
          <a:noFill/>
          <a:ln>
            <a:noFill/>
          </a:ln>
        </p:spPr>
        <p:txBody>
          <a:bodyPr anchorCtr="0" anchor="t" bIns="91425" lIns="91425" rIns="91425" tIns="91425">
            <a:noAutofit/>
          </a:bodyPr>
          <a:lstStyle/>
          <a:p>
            <a:pPr>
              <a:spcBef>
                <a:spcPts val="0"/>
              </a:spcBef>
              <a:buNone/>
            </a:pPr>
            <a:r>
              <a:rPr lang="en" sz="3000"/>
              <a:t>A device capable of recording and manipulating data and performing arithmetical and logical problems. </a:t>
            </a:r>
          </a:p>
        </p:txBody>
      </p:sp>
      <p:pic>
        <p:nvPicPr>
          <p:cNvPr id="38" name="Shape 38"/>
          <p:cNvPicPr preferRelativeResize="0"/>
          <p:nvPr/>
        </p:nvPicPr>
        <p:blipFill>
          <a:blip r:embed="rId3">
            <a:alphaModFix/>
          </a:blip>
          <a:stretch>
            <a:fillRect/>
          </a:stretch>
        </p:blipFill>
        <p:spPr>
          <a:xfrm>
            <a:off x="6448425" y="85150"/>
            <a:ext cx="2695575" cy="1695450"/>
          </a:xfrm>
          <a:prstGeom prst="rect">
            <a:avLst/>
          </a:prstGeom>
          <a:noFill/>
          <a:ln>
            <a:noFill/>
          </a:ln>
        </p:spPr>
      </p:pic>
      <p:pic>
        <p:nvPicPr>
          <p:cNvPr id="39" name="Shape 39"/>
          <p:cNvPicPr preferRelativeResize="0"/>
          <p:nvPr/>
        </p:nvPicPr>
        <p:blipFill>
          <a:blip r:embed="rId4">
            <a:alphaModFix/>
          </a:blip>
          <a:stretch>
            <a:fillRect/>
          </a:stretch>
        </p:blipFill>
        <p:spPr>
          <a:xfrm>
            <a:off x="4572000" y="2238525"/>
            <a:ext cx="3832424" cy="2904975"/>
          </a:xfrm>
          <a:prstGeom prst="rect">
            <a:avLst/>
          </a:prstGeom>
          <a:noFill/>
          <a:ln>
            <a:noFill/>
          </a:ln>
        </p:spPr>
      </p:pic>
      <p:pic>
        <p:nvPicPr>
          <p:cNvPr id="40" name="Shape 40"/>
          <p:cNvPicPr preferRelativeResize="0"/>
          <p:nvPr/>
        </p:nvPicPr>
        <p:blipFill>
          <a:blip r:embed="rId5">
            <a:alphaModFix/>
          </a:blip>
          <a:stretch>
            <a:fillRect/>
          </a:stretch>
        </p:blipFill>
        <p:spPr>
          <a:xfrm>
            <a:off x="786650" y="2777347"/>
            <a:ext cx="3200400" cy="2223425"/>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 name="Shape 44"/>
        <p:cNvGrpSpPr/>
        <p:nvPr/>
      </p:nvGrpSpPr>
      <p:grpSpPr>
        <a:xfrm>
          <a:off x="0" y="0"/>
          <a:ext cx="0" cy="0"/>
          <a:chOff x="0" y="0"/>
          <a:chExt cx="0" cy="0"/>
        </a:xfrm>
      </p:grpSpPr>
      <p:sp>
        <p:nvSpPr>
          <p:cNvPr id="45" name="Shape 4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History of Computers</a:t>
            </a:r>
          </a:p>
        </p:txBody>
      </p:sp>
      <p:sp>
        <p:nvSpPr>
          <p:cNvPr id="46" name="Shape 46"/>
          <p:cNvSpPr txBox="1"/>
          <p:nvPr>
            <p:ph idx="1" type="body"/>
          </p:nvPr>
        </p:nvSpPr>
        <p:spPr>
          <a:xfrm>
            <a:off x="0" y="924500"/>
            <a:ext cx="6696599" cy="4185299"/>
          </a:xfrm>
          <a:prstGeom prst="rect">
            <a:avLst/>
          </a:prstGeom>
        </p:spPr>
        <p:txBody>
          <a:bodyPr anchorCtr="0" anchor="t" bIns="91425" lIns="91425" rIns="91425" tIns="91425">
            <a:noAutofit/>
          </a:bodyPr>
          <a:lstStyle/>
          <a:p>
            <a:pPr rtl="0">
              <a:spcBef>
                <a:spcPts val="0"/>
              </a:spcBef>
              <a:buNone/>
            </a:pPr>
            <a:r>
              <a:rPr lang="en" sz="1600"/>
              <a:t>Many people argue that Alan Turing or Konrad Zuse were the fathers of modern computers but it was in fact the eccentric mathematician named Charles Babbage who conceived the first programmable computer as early as the 1830s, a hundred years before Turing’s “Turing Machine”.</a:t>
            </a:r>
          </a:p>
          <a:p>
            <a:pPr rtl="0">
              <a:spcBef>
                <a:spcPts val="0"/>
              </a:spcBef>
              <a:buNone/>
            </a:pPr>
            <a:r>
              <a:rPr lang="en" sz="1600"/>
              <a:t>Although Babbage’s “Difference Engine” was never built by the man himself, he passed on the plans and in 1991 the Science Museum in London built it exactly to his plans and it worked.</a:t>
            </a:r>
          </a:p>
          <a:p>
            <a:pPr rtl="0">
              <a:spcBef>
                <a:spcPts val="0"/>
              </a:spcBef>
              <a:buNone/>
            </a:pPr>
            <a:r>
              <a:rPr lang="en" sz="1600"/>
              <a:t>The Difference Engine was extremely primitive by today’s standards as there was of course no internet, or games or even a monitor. The Difference Engine even still used base 10 and not the common binary system used by all computing d</a:t>
            </a:r>
          </a:p>
          <a:p>
            <a:pPr>
              <a:spcBef>
                <a:spcPts val="0"/>
              </a:spcBef>
              <a:buNone/>
            </a:pPr>
            <a:r>
              <a:rPr lang="en" sz="1600"/>
              <a:t>evices now. It still would have revolutionised the world had Babbage had the money to build it during the 1830s but it is enough that he had the idea that caused people to think a different way and he paved the way for the likes of Turing and Zuse to develop their own versions of a computer. </a:t>
            </a:r>
          </a:p>
        </p:txBody>
      </p:sp>
      <p:pic>
        <p:nvPicPr>
          <p:cNvPr id="47" name="Shape 47"/>
          <p:cNvPicPr preferRelativeResize="0"/>
          <p:nvPr/>
        </p:nvPicPr>
        <p:blipFill>
          <a:blip r:embed="rId3">
            <a:alphaModFix/>
          </a:blip>
          <a:stretch>
            <a:fillRect/>
          </a:stretch>
        </p:blipFill>
        <p:spPr>
          <a:xfrm>
            <a:off x="6557675" y="0"/>
            <a:ext cx="2586325" cy="2586325"/>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 name="Shape 51"/>
        <p:cNvGrpSpPr/>
        <p:nvPr/>
      </p:nvGrpSpPr>
      <p:grpSpPr>
        <a:xfrm>
          <a:off x="0" y="0"/>
          <a:ext cx="0" cy="0"/>
          <a:chOff x="0" y="0"/>
          <a:chExt cx="0" cy="0"/>
        </a:xfrm>
      </p:grpSpPr>
      <p:sp>
        <p:nvSpPr>
          <p:cNvPr id="52" name="Shape 52"/>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What is a Computer Program?</a:t>
            </a:r>
          </a:p>
        </p:txBody>
      </p:sp>
      <p:sp>
        <p:nvSpPr>
          <p:cNvPr id="53" name="Shape 53"/>
          <p:cNvSpPr txBox="1"/>
          <p:nvPr>
            <p:ph idx="1" type="body"/>
          </p:nvPr>
        </p:nvSpPr>
        <p:spPr>
          <a:xfrm>
            <a:off x="457200" y="1004575"/>
            <a:ext cx="8229600" cy="3819600"/>
          </a:xfrm>
          <a:prstGeom prst="rect">
            <a:avLst/>
          </a:prstGeom>
        </p:spPr>
        <p:txBody>
          <a:bodyPr anchorCtr="0" anchor="t" bIns="91425" lIns="91425" rIns="91425" tIns="91425">
            <a:noAutofit/>
          </a:bodyPr>
          <a:lstStyle/>
          <a:p>
            <a:pPr>
              <a:spcBef>
                <a:spcPts val="0"/>
              </a:spcBef>
              <a:buNone/>
            </a:pPr>
            <a:r>
              <a:rPr lang="en"/>
              <a:t>A computer program is a sequence of instructions for a computer that allows it to carry out its tasks such as word processing, calculations or sending and receiving files.</a:t>
            </a:r>
          </a:p>
        </p:txBody>
      </p:sp>
      <p:pic>
        <p:nvPicPr>
          <p:cNvPr id="54" name="Shape 54"/>
          <p:cNvPicPr preferRelativeResize="0"/>
          <p:nvPr/>
        </p:nvPicPr>
        <p:blipFill>
          <a:blip r:embed="rId3">
            <a:alphaModFix/>
          </a:blip>
          <a:stretch>
            <a:fillRect/>
          </a:stretch>
        </p:blipFill>
        <p:spPr>
          <a:xfrm>
            <a:off x="457200" y="3340750"/>
            <a:ext cx="1607425" cy="1546930"/>
          </a:xfrm>
          <a:prstGeom prst="rect">
            <a:avLst/>
          </a:prstGeom>
          <a:noFill/>
          <a:ln>
            <a:noFill/>
          </a:ln>
        </p:spPr>
      </p:pic>
      <p:pic>
        <p:nvPicPr>
          <p:cNvPr id="55" name="Shape 55"/>
          <p:cNvPicPr preferRelativeResize="0"/>
          <p:nvPr/>
        </p:nvPicPr>
        <p:blipFill>
          <a:blip r:embed="rId4">
            <a:alphaModFix/>
          </a:blip>
          <a:stretch>
            <a:fillRect/>
          </a:stretch>
        </p:blipFill>
        <p:spPr>
          <a:xfrm>
            <a:off x="2228850" y="3340750"/>
            <a:ext cx="1607424" cy="1607424"/>
          </a:xfrm>
          <a:prstGeom prst="rect">
            <a:avLst/>
          </a:prstGeom>
          <a:noFill/>
          <a:ln>
            <a:noFill/>
          </a:ln>
        </p:spPr>
      </p:pic>
      <p:pic>
        <p:nvPicPr>
          <p:cNvPr id="56" name="Shape 56"/>
          <p:cNvPicPr preferRelativeResize="0"/>
          <p:nvPr/>
        </p:nvPicPr>
        <p:blipFill>
          <a:blip r:embed="rId5">
            <a:alphaModFix/>
          </a:blip>
          <a:stretch>
            <a:fillRect/>
          </a:stretch>
        </p:blipFill>
        <p:spPr>
          <a:xfrm>
            <a:off x="3836275" y="3398375"/>
            <a:ext cx="1607424" cy="1607424"/>
          </a:xfrm>
          <a:prstGeom prst="rect">
            <a:avLst/>
          </a:prstGeom>
          <a:noFill/>
          <a:ln>
            <a:noFill/>
          </a:ln>
        </p:spPr>
      </p:pic>
      <p:pic>
        <p:nvPicPr>
          <p:cNvPr id="57" name="Shape 57"/>
          <p:cNvPicPr preferRelativeResize="0"/>
          <p:nvPr/>
        </p:nvPicPr>
        <p:blipFill>
          <a:blip r:embed="rId6">
            <a:alphaModFix/>
          </a:blip>
          <a:stretch>
            <a:fillRect/>
          </a:stretch>
        </p:blipFill>
        <p:spPr>
          <a:xfrm>
            <a:off x="5443700" y="3398375"/>
            <a:ext cx="1660650" cy="1660650"/>
          </a:xfrm>
          <a:prstGeom prst="rect">
            <a:avLst/>
          </a:prstGeom>
          <a:noFill/>
          <a:ln>
            <a:noFill/>
          </a:ln>
        </p:spPr>
      </p:pic>
      <p:pic>
        <p:nvPicPr>
          <p:cNvPr id="58" name="Shape 58"/>
          <p:cNvPicPr preferRelativeResize="0"/>
          <p:nvPr/>
        </p:nvPicPr>
        <p:blipFill>
          <a:blip r:embed="rId7">
            <a:alphaModFix/>
          </a:blip>
          <a:stretch>
            <a:fillRect/>
          </a:stretch>
        </p:blipFill>
        <p:spPr>
          <a:xfrm>
            <a:off x="7104350" y="3371762"/>
            <a:ext cx="1762124" cy="1660649"/>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 name="Shape 62"/>
        <p:cNvGrpSpPr/>
        <p:nvPr/>
      </p:nvGrpSpPr>
      <p:grpSpPr>
        <a:xfrm>
          <a:off x="0" y="0"/>
          <a:ext cx="0" cy="0"/>
          <a:chOff x="0" y="0"/>
          <a:chExt cx="0" cy="0"/>
        </a:xfrm>
      </p:grpSpPr>
      <p:sp>
        <p:nvSpPr>
          <p:cNvPr id="63" name="Shape 63"/>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History of Programming</a:t>
            </a:r>
          </a:p>
        </p:txBody>
      </p:sp>
      <p:sp>
        <p:nvSpPr>
          <p:cNvPr id="64" name="Shape 64"/>
          <p:cNvSpPr txBox="1"/>
          <p:nvPr>
            <p:ph idx="1" type="body"/>
          </p:nvPr>
        </p:nvSpPr>
        <p:spPr>
          <a:xfrm>
            <a:off x="430300" y="1179975"/>
            <a:ext cx="8229600" cy="3725699"/>
          </a:xfrm>
          <a:prstGeom prst="rect">
            <a:avLst/>
          </a:prstGeom>
        </p:spPr>
        <p:txBody>
          <a:bodyPr anchorCtr="0" anchor="t" bIns="91425" lIns="91425" rIns="91425" tIns="91425">
            <a:noAutofit/>
          </a:bodyPr>
          <a:lstStyle/>
          <a:p>
            <a:pPr>
              <a:spcBef>
                <a:spcPts val="0"/>
              </a:spcBef>
              <a:buNone/>
            </a:pPr>
            <a:r>
              <a:rPr lang="en" sz="1800"/>
              <a:t>Since the invention of Charles Babbage’s difference engine in 1822, computers have required a means of inputting data and commands.  First of all, Computer Languages were composed as a series of steps to wire a particular program. These merged to become a series of steps inputted into a computer which were then executed by the computer. These were the first steps to progress onto the computer programs we have in today’s world.</a:t>
            </a:r>
          </a:p>
        </p:txBody>
      </p:sp>
      <p:pic>
        <p:nvPicPr>
          <p:cNvPr id="65" name="Shape 65"/>
          <p:cNvPicPr preferRelativeResize="0"/>
          <p:nvPr/>
        </p:nvPicPr>
        <p:blipFill>
          <a:blip r:embed="rId3">
            <a:alphaModFix/>
          </a:blip>
          <a:stretch>
            <a:fillRect/>
          </a:stretch>
        </p:blipFill>
        <p:spPr>
          <a:xfrm>
            <a:off x="5957050" y="2964150"/>
            <a:ext cx="3036748" cy="1942174"/>
          </a:xfrm>
          <a:prstGeom prst="rect">
            <a:avLst/>
          </a:prstGeom>
          <a:noFill/>
          <a:ln>
            <a:noFill/>
          </a:ln>
        </p:spPr>
      </p:pic>
      <p:pic>
        <p:nvPicPr>
          <p:cNvPr id="66" name="Shape 66"/>
          <p:cNvPicPr preferRelativeResize="0"/>
          <p:nvPr/>
        </p:nvPicPr>
        <p:blipFill>
          <a:blip r:embed="rId4">
            <a:alphaModFix/>
          </a:blip>
          <a:stretch>
            <a:fillRect/>
          </a:stretch>
        </p:blipFill>
        <p:spPr>
          <a:xfrm>
            <a:off x="706000" y="3006675"/>
            <a:ext cx="2308399" cy="1857125"/>
          </a:xfrm>
          <a:prstGeom prst="rect">
            <a:avLst/>
          </a:prstGeom>
          <a:noFill/>
          <a:ln>
            <a:noFill/>
          </a:ln>
        </p:spPr>
      </p:pic>
      <p:sp>
        <p:nvSpPr>
          <p:cNvPr id="67" name="Shape 67"/>
          <p:cNvSpPr txBox="1"/>
          <p:nvPr/>
        </p:nvSpPr>
        <p:spPr>
          <a:xfrm>
            <a:off x="3305751" y="3825700"/>
            <a:ext cx="2590800" cy="857400"/>
          </a:xfrm>
          <a:prstGeom prst="rect">
            <a:avLst/>
          </a:prstGeom>
          <a:noFill/>
          <a:ln>
            <a:noFill/>
          </a:ln>
        </p:spPr>
        <p:txBody>
          <a:bodyPr anchorCtr="0" anchor="t" bIns="91425" lIns="91425" rIns="91425" tIns="91425">
            <a:noAutofit/>
          </a:bodyPr>
          <a:lstStyle/>
          <a:p>
            <a:pPr>
              <a:spcBef>
                <a:spcPts val="0"/>
              </a:spcBef>
              <a:buNone/>
            </a:pPr>
            <a:r>
              <a:rPr lang="en"/>
              <a:t>Some of the 1st programmable computers</a:t>
            </a:r>
          </a:p>
        </p:txBody>
      </p:sp>
      <p:sp>
        <p:nvSpPr>
          <p:cNvPr id="68" name="Shape 68"/>
          <p:cNvSpPr/>
          <p:nvPr/>
        </p:nvSpPr>
        <p:spPr>
          <a:xfrm rot="1799861">
            <a:off x="3119733" y="4450883"/>
            <a:ext cx="463832" cy="275806"/>
          </a:xfrm>
          <a:prstGeom prst="leftArrow">
            <a:avLst>
              <a:gd fmla="val 50000" name="adj1"/>
              <a:gd fmla="val 50000" name="adj2"/>
            </a:avLst>
          </a:prstGeom>
          <a:solidFill>
            <a:schemeClr val="lt2"/>
          </a:solidFill>
          <a:ln cap="flat"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9" name="Shape 69"/>
          <p:cNvSpPr/>
          <p:nvPr/>
        </p:nvSpPr>
        <p:spPr>
          <a:xfrm rot="9465900">
            <a:off x="5053973" y="4450978"/>
            <a:ext cx="463787" cy="275708"/>
          </a:xfrm>
          <a:prstGeom prst="leftArrow">
            <a:avLst>
              <a:gd fmla="val 50000" name="adj1"/>
              <a:gd fmla="val 50000" name="adj2"/>
            </a:avLst>
          </a:prstGeom>
          <a:solidFill>
            <a:schemeClr val="lt2"/>
          </a:solidFill>
          <a:ln cap="flat"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Who Developed C?</a:t>
            </a:r>
          </a:p>
        </p:txBody>
      </p:sp>
      <p:sp>
        <p:nvSpPr>
          <p:cNvPr id="75" name="Shape 75"/>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rPr lang="en" sz="1800">
                <a:solidFill>
                  <a:srgbClr val="434343"/>
                </a:solidFill>
              </a:rPr>
              <a:t>C was originally developed by </a:t>
            </a:r>
            <a:r>
              <a:rPr lang="en" sz="1800">
                <a:solidFill>
                  <a:srgbClr val="434343"/>
                </a:solidFill>
                <a:hlinkClick r:id="rId3"/>
              </a:rPr>
              <a:t>Dennis Ritchie</a:t>
            </a:r>
            <a:r>
              <a:rPr lang="en" sz="1800">
                <a:solidFill>
                  <a:srgbClr val="434343"/>
                </a:solidFill>
              </a:rPr>
              <a:t> between 1969 and 1973 at </a:t>
            </a:r>
            <a:r>
              <a:rPr lang="en" sz="1800">
                <a:solidFill>
                  <a:srgbClr val="434343"/>
                </a:solidFill>
                <a:hlinkClick r:id="rId4"/>
              </a:rPr>
              <a:t>AT&amp;T Bell Labs</a:t>
            </a:r>
            <a:r>
              <a:rPr lang="en" sz="1800">
                <a:solidFill>
                  <a:srgbClr val="434343"/>
                </a:solidFill>
              </a:rPr>
              <a:t>. </a:t>
            </a:r>
            <a:r>
              <a:rPr lang="en" sz="1800">
                <a:solidFill>
                  <a:srgbClr val="434343"/>
                </a:solidFill>
              </a:rPr>
              <a:t>The origin of C is closely tied to the development of the </a:t>
            </a:r>
            <a:r>
              <a:rPr lang="en" sz="1800">
                <a:solidFill>
                  <a:srgbClr val="434343"/>
                </a:solidFill>
                <a:hlinkClick r:id="rId5"/>
              </a:rPr>
              <a:t>Unix</a:t>
            </a:r>
            <a:r>
              <a:rPr lang="en" sz="1800">
                <a:solidFill>
                  <a:srgbClr val="434343"/>
                </a:solidFill>
              </a:rPr>
              <a:t> operating system. It first appeared in </a:t>
            </a:r>
            <a:r>
              <a:rPr lang="en" sz="1800">
                <a:solidFill>
                  <a:srgbClr val="434343"/>
                </a:solidFill>
                <a:hlinkClick r:id="rId6"/>
              </a:rPr>
              <a:t>Version 2 Unix</a:t>
            </a:r>
            <a:r>
              <a:rPr lang="en" sz="1800">
                <a:solidFill>
                  <a:srgbClr val="434343"/>
                </a:solidFill>
              </a:rPr>
              <a:t>.</a:t>
            </a:r>
          </a:p>
        </p:txBody>
      </p:sp>
      <p:pic>
        <p:nvPicPr>
          <p:cNvPr id="76" name="Shape 76"/>
          <p:cNvPicPr preferRelativeResize="0"/>
          <p:nvPr/>
        </p:nvPicPr>
        <p:blipFill>
          <a:blip r:embed="rId7">
            <a:alphaModFix/>
          </a:blip>
          <a:stretch>
            <a:fillRect/>
          </a:stretch>
        </p:blipFill>
        <p:spPr>
          <a:xfrm>
            <a:off x="7929575" y="1707162"/>
            <a:ext cx="971799" cy="1257925"/>
          </a:xfrm>
          <a:prstGeom prst="rect">
            <a:avLst/>
          </a:prstGeom>
          <a:noFill/>
          <a:ln>
            <a:noFill/>
          </a:ln>
        </p:spPr>
      </p:pic>
      <p:pic>
        <p:nvPicPr>
          <p:cNvPr id="77" name="Shape 77"/>
          <p:cNvPicPr preferRelativeResize="0"/>
          <p:nvPr/>
        </p:nvPicPr>
        <p:blipFill rotWithShape="1">
          <a:blip r:embed="rId8">
            <a:alphaModFix/>
          </a:blip>
          <a:srcRect b="21004" l="0" r="0" t="0"/>
          <a:stretch/>
        </p:blipFill>
        <p:spPr>
          <a:xfrm>
            <a:off x="0" y="3307600"/>
            <a:ext cx="2686050" cy="1835899"/>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x="0" y="0"/>
          <a:ext cx="0" cy="0"/>
          <a:chOff x="0" y="0"/>
          <a:chExt cx="0" cy="0"/>
        </a:xfrm>
      </p:grpSpPr>
      <p:sp>
        <p:nvSpPr>
          <p:cNvPr id="82" name="Shape 82"/>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Where is C used?</a:t>
            </a:r>
          </a:p>
        </p:txBody>
      </p:sp>
      <p:sp>
        <p:nvSpPr>
          <p:cNvPr id="83" name="Shape 83"/>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Pure C is used in very low level operating system coding. It works.</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